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1" r:id="rId9"/>
    <p:sldId id="268" r:id="rId10"/>
    <p:sldId id="262" r:id="rId11"/>
    <p:sldId id="269" r:id="rId12"/>
    <p:sldId id="264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B78F"/>
    <a:srgbClr val="FD57B4"/>
    <a:srgbClr val="DA81D8"/>
    <a:srgbClr val="4CC5DA"/>
    <a:srgbClr val="E3F5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75" autoAdjust="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51582-8CC1-4FB8-AB5E-D6737745F383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1355C-619C-4485-91DD-E600640FE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31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1355C-619C-4485-91DD-E600640FEE2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307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1355C-619C-4485-91DD-E600640FEE2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164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0B63-D783-4E2E-A672-0684D06EAC90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628F-E696-4E6B-9BAE-06C0439B3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57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0B63-D783-4E2E-A672-0684D06EAC90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628F-E696-4E6B-9BAE-06C0439B3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83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0B63-D783-4E2E-A672-0684D06EAC90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628F-E696-4E6B-9BAE-06C0439B3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83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0B63-D783-4E2E-A672-0684D06EAC90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628F-E696-4E6B-9BAE-06C0439B3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84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0B63-D783-4E2E-A672-0684D06EAC90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628F-E696-4E6B-9BAE-06C0439B3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244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0B63-D783-4E2E-A672-0684D06EAC90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628F-E696-4E6B-9BAE-06C0439B3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804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0B63-D783-4E2E-A672-0684D06EAC90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628F-E696-4E6B-9BAE-06C0439B3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003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0B63-D783-4E2E-A672-0684D06EAC90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628F-E696-4E6B-9BAE-06C0439B3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610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0B63-D783-4E2E-A672-0684D06EAC90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628F-E696-4E6B-9BAE-06C0439B3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16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0B63-D783-4E2E-A672-0684D06EAC90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628F-E696-4E6B-9BAE-06C0439B3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137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0B63-D783-4E2E-A672-0684D06EAC90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A628F-E696-4E6B-9BAE-06C0439B3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866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B0B63-D783-4E2E-A672-0684D06EAC90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A628F-E696-4E6B-9BAE-06C0439B3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33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169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28091">
            <a:off x="5993089" y="1575687"/>
            <a:ext cx="11430000" cy="6629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3929" y="1391068"/>
            <a:ext cx="11270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pPr algn="just"/>
            <a:r>
              <a:rPr lang="ru-RU" dirty="0">
                <a:latin typeface="Gotham Pro Light" panose="02000503030000020004" pitchFamily="50" charset="0"/>
                <a:cs typeface="Gotham Pro Light" panose="02000503030000020004" pitchFamily="50" charset="0"/>
              </a:rPr>
              <a:t>На базе лаборатории робототехники проводится курс «Виртуальная и дополненная реальность», который помогает обучающимся приобрести навыки работы с устройствами виртуальной и дополненной реальности, научиться создавать мультимедийный контент для данных устройств, начать лучше понимать возможности и границы применения компьютеров</a:t>
            </a:r>
            <a:r>
              <a:rPr lang="ru-RU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.</a:t>
            </a:r>
            <a:endParaRPr lang="ru-RU" dirty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09710" y="358565"/>
            <a:ext cx="43516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Лаборатория робототехники и информационных технологий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16962">
            <a:off x="142793" y="150464"/>
            <a:ext cx="1124087" cy="112408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15895" y="3069132"/>
            <a:ext cx="48273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В процессе обучения по Программе обучающийся освоит следующие темы: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5701" y="3888209"/>
            <a:ext cx="40114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Введение в VR: обзор устройств, области применения, основные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проблемы и т.д.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346111" y="3888132"/>
            <a:ext cx="31288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Знакомство со средой разработки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Unity3D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74912" y="3873984"/>
            <a:ext cx="26206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Настройка среды для разработки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VR-приложений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12515" y="4890388"/>
            <a:ext cx="26301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Основы работы с 3D объектами в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Unity3D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6652" y="4944700"/>
            <a:ext cx="23517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Основы работы со звуком и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видео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947452" y="4876240"/>
            <a:ext cx="20650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Работа с искусственным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интеллектом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642631" y="4944699"/>
            <a:ext cx="2475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Работа с источниками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света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7002" y="5970829"/>
            <a:ext cx="26399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Создание </a:t>
            </a:r>
            <a:r>
              <a:rPr lang="ru-RU" dirty="0" err="1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анимаций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520631" y="5956795"/>
            <a:ext cx="30160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Работа с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интерфейсами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378447" y="6007525"/>
            <a:ext cx="3909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Работа с </a:t>
            </a:r>
            <a:r>
              <a:rPr lang="ru-RU" dirty="0" err="1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motion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-контроллером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75701" y="3886971"/>
            <a:ext cx="49917" cy="90918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487163" y="3889072"/>
            <a:ext cx="49917" cy="90918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474912" y="3889072"/>
            <a:ext cx="49917" cy="90918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70443" y="4915775"/>
            <a:ext cx="45719" cy="779526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958411" y="4915775"/>
            <a:ext cx="45719" cy="779526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023463" y="4920431"/>
            <a:ext cx="45719" cy="77952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661123" y="4915775"/>
            <a:ext cx="45719" cy="779526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73421" y="5765732"/>
            <a:ext cx="45719" cy="779526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474912" y="5751698"/>
            <a:ext cx="45719" cy="779526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343676" y="5802428"/>
            <a:ext cx="45719" cy="77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43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5051" y="1633956"/>
            <a:ext cx="68193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pPr algn="just"/>
            <a:r>
              <a:rPr lang="ru-RU" dirty="0">
                <a:latin typeface="Gotham Pro Light" panose="02000503030000020004" pitchFamily="50" charset="0"/>
                <a:cs typeface="Gotham Pro Light" panose="02000503030000020004" pitchFamily="50" charset="0"/>
              </a:rPr>
              <a:t>Для формирования предусмотренных образовательной программой компетенций, реализуются лекционные и практические занятия, а также работа над проектами. </a:t>
            </a:r>
          </a:p>
          <a:p>
            <a:pPr algn="just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09710" y="358565"/>
            <a:ext cx="43516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Лаборатория робототехники и информационных технологий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16962">
            <a:off x="142793" y="150464"/>
            <a:ext cx="1124087" cy="112408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68159" y="3415207"/>
            <a:ext cx="58230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При организации образовательного процесса применяются активные, в том числе, интерактивные формы проведения занятий.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69642" y="5008099"/>
            <a:ext cx="6864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Предусмотрена самостоятельная работа обучающихся, которая обеспечена необходимыми методическими материалами и оборудованием.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418" y="936517"/>
            <a:ext cx="4071582" cy="40715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48"/>
          <a:stretch/>
        </p:blipFill>
        <p:spPr>
          <a:xfrm rot="12645746">
            <a:off x="-1631432" y="1218611"/>
            <a:ext cx="6029659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53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8605" y="5318682"/>
            <a:ext cx="6345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Создай </a:t>
            </a:r>
            <a:r>
              <a:rPr lang="ru-RU" sz="2000" dirty="0">
                <a:latin typeface="Gotham Pro Light" panose="02000503030000020004" pitchFamily="50" charset="0"/>
                <a:cs typeface="Gotham Pro Light" panose="02000503030000020004" pitchFamily="50" charset="0"/>
              </a:rPr>
              <a:t>энергетику будущего вместе с нами</a:t>
            </a:r>
            <a:r>
              <a:rPr lang="ru-RU" sz="2000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!</a:t>
            </a:r>
            <a:endParaRPr lang="ru-RU" sz="2000" dirty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1095" y="262259"/>
            <a:ext cx="44597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Лаборатория ресурсосберегающей энергетики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47" y="93520"/>
            <a:ext cx="1595338" cy="135314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6747" y="6209317"/>
            <a:ext cx="5783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Целевая аудитория: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обучающиеся 8-11 классов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6936" y="1708754"/>
            <a:ext cx="101465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Учебный курс «Ресурсосбережение» фокусируется на приобретении практических навыков в области сбережения тепловой и электрической энергии в жилых домах, в учебных заведениях, административных и промышленных учреждениях.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81095" y="2862322"/>
            <a:ext cx="69966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Ты узнаешь о процессах производства, передачи, распределении электрической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энергии,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а также об альтернативных источниках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энергии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19663" y="4002802"/>
            <a:ext cx="61835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Ты сможешь легко разобраться с электрическими схемами, запрограммируешь свою "умную" энергетическую систему!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157" y="2979857"/>
            <a:ext cx="4815303" cy="363822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55" y="2516523"/>
            <a:ext cx="1233730" cy="140953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7850" y="3785652"/>
            <a:ext cx="1231499" cy="140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49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463" y="1433320"/>
            <a:ext cx="10379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err="1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Коворкинг</a:t>
            </a:r>
            <a:r>
              <a:rPr lang="ru-RU" dirty="0">
                <a:latin typeface="Gotham Pro Light" panose="02000503030000020004" pitchFamily="50" charset="0"/>
                <a:cs typeface="Gotham Pro Light" panose="02000503030000020004" pitchFamily="50" charset="0"/>
              </a:rPr>
              <a:t> - пространство, где каждый может найти для себя временное или постоянное </a:t>
            </a:r>
            <a:r>
              <a:rPr lang="ru-RU">
                <a:latin typeface="Gotham Pro Light" panose="02000503030000020004" pitchFamily="50" charset="0"/>
                <a:cs typeface="Gotham Pro Light" panose="02000503030000020004" pitchFamily="50" charset="0"/>
              </a:rPr>
              <a:t>место </a:t>
            </a:r>
            <a:r>
              <a:rPr lang="ru-RU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работы.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57811" y="457285"/>
            <a:ext cx="43516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 err="1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Коворкинг</a:t>
            </a:r>
            <a:r>
              <a:rPr lang="ru-RU" sz="2000" dirty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-центр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116" y="2040213"/>
            <a:ext cx="7334995" cy="572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56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083" y="1352580"/>
            <a:ext cx="10508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pPr algn="just"/>
            <a:r>
              <a:rPr lang="ru-RU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Целью Федерального проекта «Успех каждого ребенка» является обеспечение к 2024г. для детей в возрасте от 5 до 18 лет доступных для каждого и качественных условий для воспитания гармонично развитой и социально ответственной личности путем увеличения охвата дополнительным образованием до 80% от общего числа детей.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26724" y="378303"/>
            <a:ext cx="28616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Миссия </a:t>
            </a:r>
            <a:r>
              <a:rPr lang="ru-RU" sz="2400" dirty="0" smtClean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проекта</a:t>
            </a:r>
            <a:endParaRPr lang="ru-RU" sz="2400" dirty="0">
              <a:solidFill>
                <a:prstClr val="black"/>
              </a:solidFill>
              <a:latin typeface="Gotham Pro Medium" panose="02000603030000020004" pitchFamily="50" charset="0"/>
              <a:cs typeface="Gotham Pro Medium" panose="02000603030000020004" pitchFamily="50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97241" y="3005876"/>
            <a:ext cx="77655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Объединение школьного и вузовского образования, которые отлично дополняют друг друга при обучении нового поколения новым </a:t>
            </a:r>
            <a:r>
              <a:rPr lang="ru-RU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компетенциям </a:t>
            </a:r>
            <a:r>
              <a:rPr lang="ru-RU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и технологиям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.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48166" y="4073772"/>
            <a:ext cx="84479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Площадка позволит школьникам получить опыт работы над научными проектами в команде настоящих ученых, а педагогам – выйти на новый уровень профессионализма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.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84446" y="5321955"/>
            <a:ext cx="8591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ДНК – новый стандарт учреждения дополнительного образования научно-технической </a:t>
            </a:r>
            <a:r>
              <a:rPr lang="ru-RU" dirty="0" smtClean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направленности!</a:t>
            </a:r>
            <a:endParaRPr lang="ru-RU" dirty="0">
              <a:solidFill>
                <a:prstClr val="black"/>
              </a:solidFill>
              <a:latin typeface="Gotham Pro Medium" panose="02000603030000020004" pitchFamily="50" charset="0"/>
              <a:cs typeface="Gotham Pro Medium" panose="02000603030000020004" pitchFamily="50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5604" y="1710250"/>
            <a:ext cx="64258" cy="1009650"/>
          </a:xfrm>
          <a:prstGeom prst="rect">
            <a:avLst/>
          </a:prstGeom>
          <a:solidFill>
            <a:srgbClr val="4CC5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15699" y="2919556"/>
            <a:ext cx="64258" cy="1009650"/>
          </a:xfrm>
          <a:prstGeom prst="rect">
            <a:avLst/>
          </a:prstGeom>
          <a:solidFill>
            <a:srgbClr val="DA81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128524" y="3987452"/>
            <a:ext cx="64258" cy="1009650"/>
          </a:xfrm>
          <a:prstGeom prst="rect">
            <a:avLst/>
          </a:prstGeom>
          <a:solidFill>
            <a:srgbClr val="FD57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40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7" y="1142763"/>
            <a:ext cx="7112507" cy="53808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56" y="305250"/>
            <a:ext cx="2433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Gotham Pro Medium" panose="02000603030000020004" pitchFamily="50" charset="0"/>
                <a:cs typeface="Gotham Pro Medium" panose="02000603030000020004" pitchFamily="50" charset="0"/>
              </a:rPr>
              <a:t>Лаборатории</a:t>
            </a:r>
            <a:endParaRPr lang="ru-RU" sz="2400" dirty="0">
              <a:latin typeface="Gotham Pro Medium" panose="02000603030000020004" pitchFamily="50" charset="0"/>
              <a:cs typeface="Gotham Pro Medium" panose="02000603030000020004" pitchFamily="50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34056" y="1596326"/>
            <a:ext cx="493276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Sprite Graffiti Shadow" panose="00000500000000000000" pitchFamily="50" charset="-52"/>
                <a:cs typeface="Gotham Pro Light" panose="02000503030000020004" pitchFamily="50" charset="0"/>
              </a:rPr>
              <a:t>1</a:t>
            </a:r>
            <a:r>
              <a:rPr lang="ru-RU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 Кабинет технологии</a:t>
            </a:r>
          </a:p>
          <a:p>
            <a:endParaRPr lang="ru-RU" dirty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r>
              <a:rPr lang="ru-RU" sz="2400" dirty="0" smtClean="0">
                <a:latin typeface="Sprite Graffiti Shadow" panose="00000500000000000000" pitchFamily="50" charset="-52"/>
                <a:cs typeface="Gotham Pro Light" panose="02000503030000020004" pitchFamily="50" charset="0"/>
              </a:rPr>
              <a:t>2</a:t>
            </a:r>
            <a:r>
              <a:rPr lang="ru-RU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 Интеллектуальных производственных</a:t>
            </a:r>
          </a:p>
          <a:p>
            <a:r>
              <a:rPr lang="ru-RU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технологий и промышленный дизайн</a:t>
            </a:r>
          </a:p>
          <a:p>
            <a:endParaRPr lang="ru-RU" dirty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r>
              <a:rPr lang="ru-RU" sz="2400" dirty="0" smtClean="0">
                <a:latin typeface="Sprite Graffiti Shadow" panose="00000500000000000000" pitchFamily="50" charset="-52"/>
                <a:cs typeface="Gotham Pro Light" panose="02000503030000020004" pitchFamily="50" charset="0"/>
              </a:rPr>
              <a:t>3 </a:t>
            </a:r>
            <a:r>
              <a:rPr lang="ru-RU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Электроники</a:t>
            </a:r>
          </a:p>
          <a:p>
            <a:endParaRPr lang="ru-RU" dirty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r>
              <a:rPr lang="ru-RU" sz="2400" dirty="0" smtClean="0">
                <a:latin typeface="Sprite Graffiti Shadow" panose="00000500000000000000" pitchFamily="50" charset="-52"/>
                <a:cs typeface="Gotham Pro Light" panose="02000503030000020004" pitchFamily="50" charset="0"/>
              </a:rPr>
              <a:t>4</a:t>
            </a:r>
            <a:r>
              <a:rPr lang="ru-RU" dirty="0">
                <a:latin typeface="Sprite Graffiti Shadow" panose="00000500000000000000" pitchFamily="50" charset="-52"/>
                <a:cs typeface="Gotham Pro Light" panose="02000503030000020004" pitchFamily="50" charset="0"/>
              </a:rPr>
              <a:t> </a:t>
            </a:r>
            <a:r>
              <a:rPr lang="ru-RU" dirty="0" smtClean="0">
                <a:latin typeface="Sprite Graffiti Shadow" panose="00000500000000000000" pitchFamily="50" charset="-52"/>
                <a:cs typeface="Gotham Pro Light" panose="02000503030000020004" pitchFamily="50" charset="0"/>
              </a:rPr>
              <a:t> </a:t>
            </a:r>
            <a:r>
              <a:rPr lang="ru-RU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Робототехники и информационных</a:t>
            </a:r>
          </a:p>
          <a:p>
            <a:r>
              <a:rPr lang="ru-RU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технологий</a:t>
            </a:r>
          </a:p>
          <a:p>
            <a:endParaRPr lang="ru-RU" dirty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r>
              <a:rPr lang="ru-RU" sz="2400" dirty="0" smtClean="0">
                <a:latin typeface="Sprite Graffiti Shadow" panose="00000500000000000000" pitchFamily="50" charset="-52"/>
                <a:cs typeface="Gotham Pro Light" panose="02000503030000020004" pitchFamily="50" charset="0"/>
              </a:rPr>
              <a:t>5 </a:t>
            </a:r>
            <a:r>
              <a:rPr lang="ru-RU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Коворкинг-центр</a:t>
            </a:r>
            <a:endParaRPr lang="ru-RU" dirty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endParaRPr lang="ru-RU" dirty="0" smtClean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r>
              <a:rPr lang="ru-RU" sz="2400" dirty="0" smtClean="0">
                <a:solidFill>
                  <a:prstClr val="black"/>
                </a:solidFill>
                <a:latin typeface="Sprite Graffiti Shadow" panose="00000500000000000000" pitchFamily="50" charset="-52"/>
                <a:cs typeface="Gotham Pro Light" panose="02000503030000020004" pitchFamily="50" charset="0"/>
              </a:rPr>
              <a:t>6 </a:t>
            </a:r>
            <a:r>
              <a:rPr lang="ru-RU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Ресурсосберегающей энергетики</a:t>
            </a:r>
            <a:endParaRPr lang="ru-RU" dirty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2613" y="3309976"/>
            <a:ext cx="3385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Sprite Graffiti Shadow" panose="00000500000000000000" pitchFamily="50" charset="-52"/>
                <a:cs typeface="Gotham Pro Light" panose="02000503030000020004" pitchFamily="50" charset="0"/>
              </a:rPr>
              <a:t>1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86331" y="2786756"/>
            <a:ext cx="3898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Sprite Graffiti Shadow" panose="00000500000000000000" pitchFamily="50" charset="-52"/>
                <a:cs typeface="Gotham Pro Light" panose="02000503030000020004" pitchFamily="50" charset="0"/>
              </a:rPr>
              <a:t>2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29986" y="2389201"/>
            <a:ext cx="418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Sprite Graffiti Shadow" panose="00000500000000000000" pitchFamily="50" charset="-52"/>
                <a:cs typeface="Gotham Pro Light" panose="02000503030000020004" pitchFamily="50" charset="0"/>
              </a:rPr>
              <a:t>3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55766" y="2259376"/>
            <a:ext cx="3609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Sprite Graffiti Shadow" panose="00000500000000000000" pitchFamily="50" charset="-52"/>
                <a:cs typeface="Gotham Pro Light" panose="02000503030000020004" pitchFamily="50" charset="0"/>
              </a:rPr>
              <a:t>4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23838" y="2525146"/>
            <a:ext cx="396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Sprite Graffiti Shadow" panose="00000500000000000000" pitchFamily="50" charset="-52"/>
                <a:cs typeface="Gotham Pro Light" panose="02000503030000020004" pitchFamily="50" charset="0"/>
              </a:rPr>
              <a:t>5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04486" y="3196765"/>
            <a:ext cx="3898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Sprite Graffiti Shadow" panose="00000500000000000000" pitchFamily="50" charset="-52"/>
                <a:cs typeface="Gotham Pro Light" panose="02000503030000020004" pitchFamily="50" charset="0"/>
              </a:rPr>
              <a:t>6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2464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14734" y="489826"/>
            <a:ext cx="3957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Gotham Pro Medium" panose="02000603030000020004" pitchFamily="50" charset="0"/>
                <a:cs typeface="Gotham Pro Medium" panose="02000603030000020004" pitchFamily="50" charset="0"/>
              </a:rPr>
              <a:t>Кабинет технологии</a:t>
            </a:r>
          </a:p>
          <a:p>
            <a:endParaRPr lang="ru-RU" dirty="0" smtClean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027" y="1427820"/>
            <a:ext cx="91667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Кабинет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технологии фокусируется на приобретении обучающимися практических навыков в области 3D-печати, быстрого прототипирования, управления современным оборудованием, подготовки управляющих программ для оборудования с ЧПУ, проектирования и создания изделий, трехмерного компьютерного моделирования, а также предполагает изучение конструкций и принципов работы современного оборудования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.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29" t="4776" b="49055"/>
          <a:stretch/>
        </p:blipFill>
        <p:spPr>
          <a:xfrm>
            <a:off x="8901616" y="1427820"/>
            <a:ext cx="3782601" cy="412162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14734" y="3336511"/>
            <a:ext cx="74061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Кабинет технологии оснащен оборудованием с числовым программным управлением, представляющим современные быстроразвивающиеся технологии в промышленности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: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8647">
            <a:off x="566743" y="147374"/>
            <a:ext cx="1037364" cy="108604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760" y="4491413"/>
            <a:ext cx="433346" cy="4333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525332" y="4513420"/>
            <a:ext cx="39385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фрезерная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обработка</a:t>
            </a:r>
          </a:p>
          <a:p>
            <a:pPr lvl="0"/>
            <a:endParaRPr lang="ru-RU" dirty="0" smtClean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лазерная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резка и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гравировка</a:t>
            </a:r>
          </a:p>
          <a:p>
            <a:pPr lvl="0"/>
            <a:endParaRPr lang="ru-RU" dirty="0" smtClean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аддитивное производство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760" y="5035411"/>
            <a:ext cx="433346" cy="4333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760" y="5575468"/>
            <a:ext cx="433346" cy="4333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654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073" y="1300847"/>
            <a:ext cx="97490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В программы учебных курсов заложена работа над проектами, в которых обучающиеся смогут попробовать себя в ролях проектировщика, конструктора, технолога и оператора станка с числовым программным управлением.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809" y="3429958"/>
            <a:ext cx="2118472" cy="21184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26341" y="2328867"/>
            <a:ext cx="80919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В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процессе разработки проектов обучающиеся обсуждают идеи и решения поставленных задач, осуществляют концептуальную проработку, моделирование, визуализацию, конструирование, прототипирование, оптимизацию моделей, изготовление моделей и изделий, симуляцию и инженерные расчеты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.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564" y="3667232"/>
            <a:ext cx="2135906" cy="18985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505" y="2217454"/>
            <a:ext cx="2489541" cy="1909119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00168" y="5394384"/>
            <a:ext cx="75108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В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процессе обучения производится акцент на составление технических текстов, а также на навыки устной и письменной коммуникации и командной работы.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771" y="4003761"/>
            <a:ext cx="2585092" cy="2585092"/>
          </a:xfrm>
          <a:prstGeom prst="rect">
            <a:avLst/>
          </a:prstGeom>
        </p:spPr>
      </p:pic>
      <p:sp>
        <p:nvSpPr>
          <p:cNvPr id="31" name="Полилиния 30"/>
          <p:cNvSpPr/>
          <p:nvPr/>
        </p:nvSpPr>
        <p:spPr>
          <a:xfrm>
            <a:off x="1473958" y="2930158"/>
            <a:ext cx="1146828" cy="1979571"/>
          </a:xfrm>
          <a:custGeom>
            <a:avLst/>
            <a:gdLst>
              <a:gd name="connsiteX0" fmla="*/ 0 w 914400"/>
              <a:gd name="connsiteY0" fmla="*/ 140588 h 1979571"/>
              <a:gd name="connsiteX1" fmla="*/ 341194 w 914400"/>
              <a:gd name="connsiteY1" fmla="*/ 154236 h 1979571"/>
              <a:gd name="connsiteX2" fmla="*/ 232012 w 914400"/>
              <a:gd name="connsiteY2" fmla="*/ 1710081 h 1979571"/>
              <a:gd name="connsiteX3" fmla="*/ 586853 w 914400"/>
              <a:gd name="connsiteY3" fmla="*/ 1942093 h 1979571"/>
              <a:gd name="connsiteX4" fmla="*/ 668740 w 914400"/>
              <a:gd name="connsiteY4" fmla="*/ 1287000 h 1979571"/>
              <a:gd name="connsiteX5" fmla="*/ 914400 w 914400"/>
              <a:gd name="connsiteY5" fmla="*/ 1232409 h 1979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1979571">
                <a:moveTo>
                  <a:pt x="0" y="140588"/>
                </a:moveTo>
                <a:cubicBezTo>
                  <a:pt x="151262" y="16621"/>
                  <a:pt x="302525" y="-107346"/>
                  <a:pt x="341194" y="154236"/>
                </a:cubicBezTo>
                <a:cubicBezTo>
                  <a:pt x="379863" y="415818"/>
                  <a:pt x="191069" y="1412105"/>
                  <a:pt x="232012" y="1710081"/>
                </a:cubicBezTo>
                <a:cubicBezTo>
                  <a:pt x="272955" y="2008057"/>
                  <a:pt x="514065" y="2012607"/>
                  <a:pt x="586853" y="1942093"/>
                </a:cubicBezTo>
                <a:cubicBezTo>
                  <a:pt x="659641" y="1871580"/>
                  <a:pt x="614149" y="1405281"/>
                  <a:pt x="668740" y="1287000"/>
                </a:cubicBezTo>
                <a:cubicBezTo>
                  <a:pt x="723331" y="1168719"/>
                  <a:pt x="818865" y="1200564"/>
                  <a:pt x="914400" y="1232409"/>
                </a:cubicBezTo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4475967" y="4176165"/>
            <a:ext cx="1692322" cy="466320"/>
          </a:xfrm>
          <a:custGeom>
            <a:avLst/>
            <a:gdLst>
              <a:gd name="connsiteX0" fmla="*/ 0 w 1692322"/>
              <a:gd name="connsiteY0" fmla="*/ 84183 h 984187"/>
              <a:gd name="connsiteX1" fmla="*/ 245659 w 1692322"/>
              <a:gd name="connsiteY1" fmla="*/ 70535 h 984187"/>
              <a:gd name="connsiteX2" fmla="*/ 655092 w 1692322"/>
              <a:gd name="connsiteY2" fmla="*/ 848458 h 984187"/>
              <a:gd name="connsiteX3" fmla="*/ 1105468 w 1692322"/>
              <a:gd name="connsiteY3" fmla="*/ 943992 h 984187"/>
              <a:gd name="connsiteX4" fmla="*/ 1460310 w 1692322"/>
              <a:gd name="connsiteY4" fmla="*/ 411729 h 984187"/>
              <a:gd name="connsiteX5" fmla="*/ 1692322 w 1692322"/>
              <a:gd name="connsiteY5" fmla="*/ 329843 h 98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92322" h="984187">
                <a:moveTo>
                  <a:pt x="0" y="84183"/>
                </a:moveTo>
                <a:cubicBezTo>
                  <a:pt x="68238" y="13669"/>
                  <a:pt x="136477" y="-56844"/>
                  <a:pt x="245659" y="70535"/>
                </a:cubicBezTo>
                <a:cubicBezTo>
                  <a:pt x="354841" y="197914"/>
                  <a:pt x="511791" y="702882"/>
                  <a:pt x="655092" y="848458"/>
                </a:cubicBezTo>
                <a:cubicBezTo>
                  <a:pt x="798393" y="994034"/>
                  <a:pt x="971265" y="1016780"/>
                  <a:pt x="1105468" y="943992"/>
                </a:cubicBezTo>
                <a:cubicBezTo>
                  <a:pt x="1239671" y="871204"/>
                  <a:pt x="1362501" y="514087"/>
                  <a:pt x="1460310" y="411729"/>
                </a:cubicBezTo>
                <a:cubicBezTo>
                  <a:pt x="1558119" y="309371"/>
                  <a:pt x="1625220" y="319607"/>
                  <a:pt x="1692322" y="329843"/>
                </a:cubicBezTo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7710986" y="4229245"/>
            <a:ext cx="1856095" cy="1229859"/>
          </a:xfrm>
          <a:custGeom>
            <a:avLst/>
            <a:gdLst>
              <a:gd name="connsiteX0" fmla="*/ 0 w 2006221"/>
              <a:gd name="connsiteY0" fmla="*/ 110743 h 1229859"/>
              <a:gd name="connsiteX1" fmla="*/ 545910 w 2006221"/>
              <a:gd name="connsiteY1" fmla="*/ 83448 h 1229859"/>
              <a:gd name="connsiteX2" fmla="*/ 1037230 w 2006221"/>
              <a:gd name="connsiteY2" fmla="*/ 1038791 h 1229859"/>
              <a:gd name="connsiteX3" fmla="*/ 2006221 w 2006221"/>
              <a:gd name="connsiteY3" fmla="*/ 1229859 h 1229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6221" h="1229859">
                <a:moveTo>
                  <a:pt x="0" y="110743"/>
                </a:moveTo>
                <a:cubicBezTo>
                  <a:pt x="186519" y="19758"/>
                  <a:pt x="373038" y="-71227"/>
                  <a:pt x="545910" y="83448"/>
                </a:cubicBezTo>
                <a:cubicBezTo>
                  <a:pt x="718782" y="238123"/>
                  <a:pt x="793845" y="847723"/>
                  <a:pt x="1037230" y="1038791"/>
                </a:cubicBezTo>
                <a:cubicBezTo>
                  <a:pt x="1280615" y="1229860"/>
                  <a:pt x="1643418" y="1229859"/>
                  <a:pt x="2006221" y="1229859"/>
                </a:cubicBezTo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1314734" y="489826"/>
            <a:ext cx="3957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Gotham Pro Medium" panose="02000603030000020004" pitchFamily="50" charset="0"/>
                <a:cs typeface="Gotham Pro Medium" panose="02000603030000020004" pitchFamily="50" charset="0"/>
              </a:rPr>
              <a:t>Кабинет технологии</a:t>
            </a:r>
          </a:p>
          <a:p>
            <a:endParaRPr lang="ru-RU" dirty="0" smtClean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8647">
            <a:off x="566743" y="147374"/>
            <a:ext cx="1037364" cy="108604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76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0719" y="3329301"/>
            <a:ext cx="7629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В программы учебных курсов заложена работа над проектами, в которых обучающиеся смогут попробовать себя в ролях: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97053" y="215500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Лаборатория интеллектуальных </a:t>
            </a:r>
            <a:r>
              <a:rPr lang="ru-RU" sz="2000" dirty="0" smtClean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производственных технологий </a:t>
            </a:r>
            <a:r>
              <a:rPr lang="ru-RU" sz="2000" dirty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и </a:t>
            </a:r>
            <a:r>
              <a:rPr lang="ru-RU" sz="2000" dirty="0" smtClean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промышленный </a:t>
            </a:r>
            <a:r>
              <a:rPr lang="ru-RU" sz="2000" dirty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дизайн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8770" y="-26567"/>
            <a:ext cx="1473230" cy="14732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6357" y="1602611"/>
            <a:ext cx="119192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Лаборатория интеллектуальных производственных технологий и промышленный дизайн фокусируется на приобретении обучающимися практических навыков в области дизайн-</a:t>
            </a:r>
            <a:r>
              <a:rPr lang="ru-RU" dirty="0" err="1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эскизирования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, трехмерного компьютерного моделирования, создания инновационной продукции, проектирования технологичных и эргономичных изделий, определения потребительской ниши товаров, а также предполагает развитие инженерного и творческого мышления.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9248" y="3019925"/>
            <a:ext cx="4791605" cy="383807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233735" y="4103772"/>
            <a:ext cx="270309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Концептуалиста</a:t>
            </a:r>
          </a:p>
          <a:p>
            <a:pPr lvl="0" algn="just"/>
            <a:endParaRPr lang="ru-RU" dirty="0" smtClean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Стилиста</a:t>
            </a:r>
          </a:p>
          <a:p>
            <a:pPr lvl="0" algn="just"/>
            <a:endParaRPr lang="ru-RU" dirty="0" smtClean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Конструктора</a:t>
            </a:r>
          </a:p>
          <a:p>
            <a:pPr lvl="0" algn="just"/>
            <a:endParaRPr lang="ru-RU" dirty="0" smtClean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Дизайн-менеджера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4" t="8619" r="70490" b="77272"/>
          <a:stretch/>
        </p:blipFill>
        <p:spPr>
          <a:xfrm rot="1501800">
            <a:off x="4647473" y="3859731"/>
            <a:ext cx="680639" cy="5414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4" t="8619" r="70490" b="77272"/>
          <a:stretch/>
        </p:blipFill>
        <p:spPr>
          <a:xfrm rot="1501800">
            <a:off x="4655210" y="4389099"/>
            <a:ext cx="680639" cy="5414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4" t="8619" r="70490" b="77272"/>
          <a:stretch/>
        </p:blipFill>
        <p:spPr>
          <a:xfrm rot="1501800">
            <a:off x="4655211" y="4945170"/>
            <a:ext cx="680639" cy="5414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4" t="8619" r="70490" b="77272"/>
          <a:stretch/>
        </p:blipFill>
        <p:spPr>
          <a:xfrm rot="1501800">
            <a:off x="4647474" y="5501242"/>
            <a:ext cx="680639" cy="54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34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97053" y="215500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Лаборатория интеллектуальных </a:t>
            </a:r>
            <a:r>
              <a:rPr lang="ru-RU" sz="2000" dirty="0" smtClean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производственных технологий </a:t>
            </a:r>
            <a:r>
              <a:rPr lang="ru-RU" sz="2000" dirty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и </a:t>
            </a:r>
            <a:r>
              <a:rPr lang="ru-RU" sz="2000" dirty="0" smtClean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промышленный </a:t>
            </a:r>
            <a:r>
              <a:rPr lang="ru-RU" sz="2000" dirty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дизайн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8770" y="-26567"/>
            <a:ext cx="1473230" cy="14732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34212" y="5519560"/>
            <a:ext cx="9751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В процессе обучения производится акцент на составление технических текстов, а также на навыки устной и письменной коммуникации и командной работы.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04543" y="1443375"/>
            <a:ext cx="62395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В процессе разработки проектов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обучающиеся: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53" r="51169" b="5614"/>
          <a:stretch/>
        </p:blipFill>
        <p:spPr>
          <a:xfrm>
            <a:off x="8535724" y="2612189"/>
            <a:ext cx="3348789" cy="297180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034212" y="2024919"/>
            <a:ext cx="9617182" cy="3121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                                               обсуждают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идеи и решения поставленных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задач</a:t>
            </a:r>
          </a:p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                                         осуществляют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концептуальную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проработку</a:t>
            </a:r>
          </a:p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                                   </a:t>
            </a:r>
            <a:r>
              <a:rPr lang="ru-RU" dirty="0" err="1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эскизирование</a:t>
            </a:r>
            <a:endParaRPr lang="ru-RU" dirty="0" smtClean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                             макетирование</a:t>
            </a:r>
          </a:p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                       трехмерное моделирование</a:t>
            </a:r>
          </a:p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                 визуализацию</a:t>
            </a:r>
          </a:p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           конструирование</a:t>
            </a:r>
          </a:p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      прототипирование</a:t>
            </a:r>
          </a:p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 испытание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полученной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модели</a:t>
            </a:r>
          </a:p>
          <a:p>
            <a:pPr lvl="0">
              <a:lnSpc>
                <a:spcPct val="11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оценку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работоспособности созданной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модели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 rot="2982762">
            <a:off x="2598987" y="1120814"/>
            <a:ext cx="71622" cy="4737993"/>
          </a:xfrm>
          <a:prstGeom prst="rect">
            <a:avLst/>
          </a:prstGeom>
          <a:solidFill>
            <a:srgbClr val="DA81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14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953" y="1669141"/>
            <a:ext cx="109584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Лаборатория </a:t>
            </a:r>
            <a:r>
              <a:rPr lang="ru-RU" dirty="0">
                <a:latin typeface="Gotham Pro Light" panose="02000503030000020004" pitchFamily="50" charset="0"/>
                <a:cs typeface="Gotham Pro Light" panose="02000503030000020004" pitchFamily="50" charset="0"/>
              </a:rPr>
              <a:t>электроники позволит ребенку научится самостоятельно разрабатывать собственные электронные приборы нового поколения, развить навык инженерного мышления, а также с достоинством выступать на ведущих соревнованиях, таких как </a:t>
            </a:r>
            <a:r>
              <a:rPr lang="ru-RU" dirty="0" err="1">
                <a:latin typeface="Gotham Pro Light" panose="02000503030000020004" pitchFamily="50" charset="0"/>
                <a:cs typeface="Gotham Pro Light" panose="02000503030000020004" pitchFamily="50" charset="0"/>
              </a:rPr>
              <a:t>WorldSkills</a:t>
            </a:r>
            <a:r>
              <a:rPr lang="ru-RU" dirty="0">
                <a:latin typeface="Gotham Pro Light" panose="02000503030000020004" pitchFamily="50" charset="0"/>
                <a:cs typeface="Gotham Pro Light" panose="02000503030000020004" pitchFamily="50" charset="0"/>
              </a:rPr>
              <a:t>, олимпиады НТИ и т.п.</a:t>
            </a: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34105" y="683806"/>
            <a:ext cx="44935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Лаборатория электроники</a:t>
            </a:r>
            <a:endParaRPr lang="ru-RU" sz="2400" dirty="0">
              <a:solidFill>
                <a:prstClr val="black"/>
              </a:solidFill>
              <a:latin typeface="Gotham Pro Medium" panose="02000603030000020004" pitchFamily="50" charset="0"/>
              <a:cs typeface="Gotham Pro Medium" panose="02000603030000020004" pitchFamily="50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02" y="0"/>
            <a:ext cx="1221357" cy="15400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40117" y="4363844"/>
            <a:ext cx="2764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Основные разделы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: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25371" y="3105660"/>
            <a:ext cx="4624137" cy="336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Электричество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и магнетизм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Аналоговая </a:t>
            </a:r>
            <a:r>
              <a:rPr lang="ru-RU" dirty="0" err="1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схемотехника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Цифровая </a:t>
            </a:r>
            <a:r>
              <a:rPr lang="ru-RU" dirty="0" err="1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схемотехника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Полупроводниковая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электроника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Современные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датчики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Микропроцессорные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(МП) и микроконтроллерные (МК) системы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Программирование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МК МП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4078067" y="3105660"/>
            <a:ext cx="447304" cy="4648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4078067" y="3512485"/>
            <a:ext cx="447304" cy="4648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4078067" y="3936530"/>
            <a:ext cx="447304" cy="46485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4078067" y="4343355"/>
            <a:ext cx="447304" cy="4648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4091920" y="4766709"/>
            <a:ext cx="447304" cy="46485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4091920" y="5173534"/>
            <a:ext cx="447304" cy="46485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4091920" y="5601086"/>
            <a:ext cx="447304" cy="46485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4078067" y="6020933"/>
            <a:ext cx="447304" cy="46485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9031230" y="2636589"/>
            <a:ext cx="3037913" cy="382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25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7502" y="1711951"/>
            <a:ext cx="5330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В ходе изучения программы, обучающийся приобретает ключевые навыки (</a:t>
            </a:r>
            <a:r>
              <a:rPr lang="en-US" dirty="0" err="1">
                <a:latin typeface="Gotham Pro Light" panose="02000503030000020004" pitchFamily="50" charset="0"/>
                <a:cs typeface="Gotham Pro Light" panose="02000503030000020004" pitchFamily="50" charset="0"/>
              </a:rPr>
              <a:t>hardskills</a:t>
            </a:r>
            <a:r>
              <a:rPr lang="en-US" dirty="0" smtClean="0">
                <a:latin typeface="Gotham Pro Light" panose="02000503030000020004" pitchFamily="50" charset="0"/>
                <a:cs typeface="Gotham Pro Light" panose="02000503030000020004" pitchFamily="50" charset="0"/>
              </a:rPr>
              <a:t>)</a:t>
            </a:r>
            <a:r>
              <a:rPr lang="ru-RU" dirty="0"/>
              <a:t>:</a:t>
            </a:r>
            <a:endParaRPr lang="en-US" dirty="0"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34105" y="683806"/>
            <a:ext cx="44935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solidFill>
                  <a:prstClr val="black"/>
                </a:solidFill>
                <a:latin typeface="Gotham Pro Medium" panose="02000603030000020004" pitchFamily="50" charset="0"/>
                <a:cs typeface="Gotham Pro Medium" panose="02000603030000020004" pitchFamily="50" charset="0"/>
              </a:rPr>
              <a:t>Лаборатория электроники</a:t>
            </a:r>
            <a:endParaRPr lang="ru-RU" sz="2400" dirty="0">
              <a:solidFill>
                <a:prstClr val="black"/>
              </a:solidFill>
              <a:latin typeface="Gotham Pro Medium" panose="02000603030000020004" pitchFamily="50" charset="0"/>
              <a:cs typeface="Gotham Pro Medium" panose="02000603030000020004" pitchFamily="50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02" y="0"/>
            <a:ext cx="1221357" cy="15400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216391" y="1330810"/>
            <a:ext cx="532201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Конструирование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электронных приборов 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Умение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«читать» электрические схемы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      Пайка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электронных компонент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            Трассировка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печатных плат</a:t>
            </a:r>
          </a:p>
          <a:p>
            <a:pPr lvl="0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                  Программирование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МК и МП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5829382" y="1325932"/>
            <a:ext cx="447304" cy="4648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6211769" y="1764440"/>
            <a:ext cx="447304" cy="4648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6633364" y="2183295"/>
            <a:ext cx="447304" cy="46485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7050337" y="2602150"/>
            <a:ext cx="447304" cy="4648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7437347" y="3009762"/>
            <a:ext cx="447304" cy="46485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8877398" y="2392525"/>
            <a:ext cx="3231812" cy="416301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7503" y="3572109"/>
            <a:ext cx="6507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Лаборатория электроники осуществляет подготовку детей по трем образовательным уровням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: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54729" y="3572109"/>
            <a:ext cx="4898591" cy="1285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     элементарный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(5-7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классы)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     базовый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(8-9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классы)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продвинутый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(10-11 классы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) </a:t>
            </a:r>
            <a:endParaRPr lang="ru-RU" dirty="0">
              <a:solidFill>
                <a:prstClr val="black"/>
              </a:solidFill>
              <a:latin typeface="Gotham Pro Light" panose="02000503030000020004" pitchFamily="50" charset="0"/>
              <a:cs typeface="Gotham Pro Light" panose="02000503030000020004" pitchFamily="50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20383" y="5228467"/>
            <a:ext cx="7557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Каждый курс может быть </a:t>
            </a:r>
            <a:r>
              <a:rPr lang="ru-RU" dirty="0" smtClean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представлен 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в виде отдельного раздела урока физики, модуля урока технологии или </a:t>
            </a:r>
            <a:r>
              <a:rPr lang="ru-RU" dirty="0" err="1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спецпредмета</a:t>
            </a:r>
            <a:r>
              <a:rPr lang="ru-RU" dirty="0">
                <a:solidFill>
                  <a:prstClr val="black"/>
                </a:solidFill>
                <a:latin typeface="Gotham Pro Light" panose="02000503030000020004" pitchFamily="50" charset="0"/>
                <a:cs typeface="Gotham Pro Light" panose="02000503030000020004" pitchFamily="50" charset="0"/>
              </a:rPr>
              <a:t> для профильных классов.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7309983" y="3549786"/>
            <a:ext cx="447304" cy="46485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6954729" y="3963690"/>
            <a:ext cx="447304" cy="46485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4" t="5380" r="36280" b="65266"/>
          <a:stretch/>
        </p:blipFill>
        <p:spPr>
          <a:xfrm>
            <a:off x="6507425" y="4396545"/>
            <a:ext cx="447304" cy="46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31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2390</TotalTime>
  <Words>853</Words>
  <Application>Microsoft Office PowerPoint</Application>
  <PresentationFormat>Широкоэкранный</PresentationFormat>
  <Paragraphs>112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Gotham Pro Light</vt:lpstr>
      <vt:lpstr>Gotham Pro Medium</vt:lpstr>
      <vt:lpstr>Sprite Graffiti Shadow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Матвиенко Екатерина</dc:creator>
  <cp:lastModifiedBy>Матвиенко Екатерина</cp:lastModifiedBy>
  <cp:revision>77</cp:revision>
  <dcterms:created xsi:type="dcterms:W3CDTF">2020-08-30T12:11:18Z</dcterms:created>
  <dcterms:modified xsi:type="dcterms:W3CDTF">2020-09-23T02:13:08Z</dcterms:modified>
</cp:coreProperties>
</file>